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315" r:id="rId3"/>
    <p:sldId id="279" r:id="rId4"/>
    <p:sldId id="307" r:id="rId5"/>
    <p:sldId id="286" r:id="rId6"/>
    <p:sldId id="308" r:id="rId7"/>
    <p:sldId id="287" r:id="rId8"/>
    <p:sldId id="320" r:id="rId9"/>
    <p:sldId id="303" r:id="rId10"/>
    <p:sldId id="297" r:id="rId11"/>
    <p:sldId id="318" r:id="rId12"/>
    <p:sldId id="312" r:id="rId13"/>
    <p:sldId id="300" r:id="rId14"/>
    <p:sldId id="302" r:id="rId15"/>
    <p:sldId id="277" r:id="rId16"/>
    <p:sldId id="319" r:id="rId17"/>
    <p:sldId id="274" r:id="rId18"/>
    <p:sldId id="321" r:id="rId19"/>
    <p:sldId id="260" r:id="rId20"/>
    <p:sldId id="265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kZyvMo7G/AFakPNCkhjpQ==" hashData="E6DpKsuWjKYRpXyqs0jN12AZm4bByXUMwV0NrgqbJ6Cm4Q8eTDoHKl9ZCSvrqzNBIsA+Z7xRMZxpUbVQFiIZm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5510" autoAdjust="0"/>
  </p:normalViewPr>
  <p:slideViewPr>
    <p:cSldViewPr snapToGrid="0">
      <p:cViewPr varScale="1">
        <p:scale>
          <a:sx n="108" d="100"/>
          <a:sy n="108" d="100"/>
        </p:scale>
        <p:origin x="2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1F0E-2A1E-4DAB-8B06-228B72F795A1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A072E-DE03-42C1-9792-1D47AF184A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0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A4DC9-8AD0-429A-BDB6-CF70F23D9FCF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97C7-0D3C-4A70-ACF7-4E4FD21F93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94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8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strike="noStrik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29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8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1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47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34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36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638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888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03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171450">
              <a:buFont typeface="Arial"/>
              <a:buChar char="•"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1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159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81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0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sv-SE" dirty="0"/>
          </a:p>
          <a:p>
            <a:pPr lvl="0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60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60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62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66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 strike="sngStrike" dirty="0"/>
          </a:p>
          <a:p>
            <a:endParaRPr lang="sv-SE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16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7C7-0D3C-4A70-ACF7-4E4FD21F93E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1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29054"/>
            <a:ext cx="2743200" cy="365125"/>
          </a:xfrm>
        </p:spPr>
        <p:txBody>
          <a:bodyPr/>
          <a:lstStyle/>
          <a:p>
            <a:fld id="{C9A74DE5-15FB-BF48-99C4-532AC92FBEED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29054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29054"/>
            <a:ext cx="2743200" cy="365125"/>
          </a:xfrm>
        </p:spPr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721475"/>
            <a:ext cx="12192000" cy="167850"/>
          </a:xfrm>
          <a:prstGeom prst="rect">
            <a:avLst/>
          </a:prstGeom>
          <a:solidFill>
            <a:srgbClr val="7AC14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860773" y="6678917"/>
            <a:ext cx="3203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b="0" dirty="0">
                <a:solidFill>
                  <a:schemeClr val="bg1"/>
                </a:solidFill>
              </a:rPr>
              <a:t>www.demenscentrum.se</a:t>
            </a:r>
          </a:p>
        </p:txBody>
      </p:sp>
    </p:spTree>
    <p:extLst>
      <p:ext uri="{BB962C8B-B14F-4D97-AF65-F5344CB8AC3E}">
        <p14:creationId xmlns:p14="http://schemas.microsoft.com/office/powerpoint/2010/main" val="4624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Åtta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243C-4A8B-DB4F-BB5A-79E175370FC7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78" y="1357685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DD018D3-49D8-4E4B-A831-9ADCBAE0559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3578" y="3790519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6151EF16-DF97-4FB0-9A6B-FDD363ED255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19178" y="1352479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EE686CD-E644-4F9A-814E-C690B8A6183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19178" y="3785313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0283AC4-9147-4C92-9DC7-30FBC9F22F7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14778" y="1352479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C3C6F75-39A4-4ABF-83D4-1687F216505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14778" y="3785313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BF61C0A-45A4-4FB7-B251-D414727DA3D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10378" y="1352479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D621938A-38A7-446A-A20B-F27B736D527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9010378" y="3785313"/>
            <a:ext cx="2743200" cy="2273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14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33024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154154"/>
            <a:ext cx="5157787" cy="403550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0612" y="133024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154154"/>
            <a:ext cx="5183188" cy="403550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CF23-666D-7E45-BBDF-2A6CC2F8F15B}" type="datetime1">
              <a:rPr lang="sv-SE" smtClean="0"/>
              <a:t>2024-05-20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801504" y="259926"/>
            <a:ext cx="9552296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21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397A-B651-DB4D-9689-DAC0FF0B9C12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57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050-1130-824E-8CD0-F866F5157973}" type="datetime1">
              <a:rPr lang="sv-SE" smtClean="0"/>
              <a:t>2024-05-20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36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818866"/>
            <a:ext cx="3932237" cy="12385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818867"/>
            <a:ext cx="6172200" cy="50421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79A-3AFA-6844-B18E-9D95B56F6124}" type="datetime1">
              <a:rPr lang="sv-SE" smtClean="0"/>
              <a:t>2024-05-20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77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818866"/>
            <a:ext cx="3932237" cy="12385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4ACA-FD3E-944D-AC1C-57708B0FBC4B}" type="datetime1">
              <a:rPr lang="sv-SE" smtClean="0"/>
              <a:t>2024-05-20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74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95CE-D6B1-024A-A52B-01D651D5DAE2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23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818865"/>
            <a:ext cx="7734300" cy="535809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B651-BB21-1441-840D-BC9DC0A96E5A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99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DEE-1D4B-7448-BBE7-2388467DD860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0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70B-556D-6544-9C0A-14E6845BFF83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20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6FEB-837A-934F-9076-0B39A4F4A0CD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0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414130"/>
            <a:ext cx="5181600" cy="47628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414130"/>
            <a:ext cx="5181600" cy="47628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AB03-E28C-FF40-8D44-0125D288048A}" type="datetime1">
              <a:rPr lang="sv-SE" smtClean="0"/>
              <a:t>2024-05-20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7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A7DC-91F6-B043-BC21-CB83684C2CC2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83255"/>
            <a:ext cx="32004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/>
          </p:nvPr>
        </p:nvSpPr>
        <p:spPr>
          <a:xfrm>
            <a:off x="4495800" y="1283255"/>
            <a:ext cx="32004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sz="half" idx="14"/>
          </p:nvPr>
        </p:nvSpPr>
        <p:spPr>
          <a:xfrm>
            <a:off x="8153400" y="1283255"/>
            <a:ext cx="32004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3545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platshållare_Lodr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FCB6-5F9E-5D44-8B83-70EDCECD0D14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78" y="1357684"/>
            <a:ext cx="27432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3"/>
          </p:nvPr>
        </p:nvSpPr>
        <p:spPr>
          <a:xfrm>
            <a:off x="3246474" y="1354400"/>
            <a:ext cx="27432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4"/>
          </p:nvPr>
        </p:nvSpPr>
        <p:spPr>
          <a:xfrm>
            <a:off x="6169370" y="1354401"/>
            <a:ext cx="27432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5"/>
          </p:nvPr>
        </p:nvSpPr>
        <p:spPr>
          <a:xfrm>
            <a:off x="9092266" y="1360968"/>
            <a:ext cx="2743200" cy="4741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2772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platsållare_vågr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D331-4334-604E-BA32-04621E941804}" type="datetime1">
              <a:rPr lang="sv-SE" smtClean="0"/>
              <a:t>2024-05-20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81DC236-A2CB-438E-A71C-FBA20E7796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895726"/>
            <a:ext cx="5181600" cy="215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4EC533D-EDC3-46FC-A797-307AD6FA27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414130"/>
            <a:ext cx="5181600" cy="215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5A59675-DDAA-4011-84B0-D5C8ABDB051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2200" y="3895726"/>
            <a:ext cx="5181600" cy="215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2FC4FA5-2754-450D-8ED4-CE55786187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2200" y="1414130"/>
            <a:ext cx="5181600" cy="21526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3224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x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8004-DA59-BF40-9139-A0435E3EE57E}" type="datetime1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83255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8461CB31-FCB1-47F1-A69C-AB5B6353227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3802741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BA15883-7CB9-4447-913B-80523623E7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95800" y="1283255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0BED18E7-331C-4F89-AA5C-EC93D280F04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5800" y="3802741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2204E5F-7C66-4F7C-8289-E7E4FB72FC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53400" y="1283255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8DAFAC6F-F8B5-427F-8863-04F855650BF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53400" y="3802741"/>
            <a:ext cx="3200400" cy="23743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176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demenscentrum.se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01504" y="259926"/>
            <a:ext cx="9552296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329185"/>
            <a:ext cx="10515600" cy="484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29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C019-C86D-6B48-AB65-37C860779EF1}" type="datetime1">
              <a:rPr lang="sv-SE" smtClean="0"/>
              <a:t>2024-05-20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290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29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D4F7-5E87-4B72-A327-08D8B86DF15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"/>
            <a:ext cx="12192000" cy="167850"/>
          </a:xfrm>
          <a:prstGeom prst="rect">
            <a:avLst/>
          </a:prstGeom>
          <a:solidFill>
            <a:srgbClr val="7AC14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721475"/>
            <a:ext cx="12192000" cy="167850"/>
          </a:xfrm>
          <a:prstGeom prst="rect">
            <a:avLst/>
          </a:prstGeom>
          <a:solidFill>
            <a:srgbClr val="7AC14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sv-SE" sz="1400">
              <a:solidFill>
                <a:schemeClr val="bg1"/>
              </a:solidFill>
            </a:endParaRPr>
          </a:p>
        </p:txBody>
      </p:sp>
      <p:pic>
        <p:nvPicPr>
          <p:cNvPr id="9" name="Picture 2" descr="C:\Users\Sara.Hjulstrom\Desktop\Svenskt_Demenscentrum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9926"/>
            <a:ext cx="1553161" cy="5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8860773" y="6678917"/>
            <a:ext cx="3203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b="0" dirty="0">
                <a:solidFill>
                  <a:schemeClr val="bg1"/>
                </a:solidFill>
              </a:rPr>
              <a:t>www.demenscentrum.se</a:t>
            </a:r>
          </a:p>
        </p:txBody>
      </p:sp>
    </p:spTree>
    <p:extLst>
      <p:ext uri="{BB962C8B-B14F-4D97-AF65-F5344CB8AC3E}">
        <p14:creationId xmlns:p14="http://schemas.microsoft.com/office/powerpoint/2010/main" val="39113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72" r:id="rId6"/>
    <p:sldLayoutId id="2147483673" r:id="rId7"/>
    <p:sldLayoutId id="2147483677" r:id="rId8"/>
    <p:sldLayoutId id="2147483675" r:id="rId9"/>
    <p:sldLayoutId id="2147483676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4345142-57D9-ABD5-47CA-B85A1CA13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90" y="5897869"/>
            <a:ext cx="1805262" cy="435149"/>
          </a:xfrm>
          <a:prstGeom prst="rect">
            <a:avLst/>
          </a:prstGeom>
        </p:spPr>
      </p:pic>
      <p:sp>
        <p:nvSpPr>
          <p:cNvPr id="8" name="Rubrik 8">
            <a:extLst>
              <a:ext uri="{FF2B5EF4-FFF2-40B4-BE49-F238E27FC236}">
                <a16:creationId xmlns:a16="http://schemas.microsoft.com/office/drawing/2014/main" id="{562134B1-4C87-EFD2-4031-6D5187098C0F}"/>
              </a:ext>
            </a:extLst>
          </p:cNvPr>
          <p:cNvSpPr>
            <a:spLocks/>
          </p:cNvSpPr>
          <p:nvPr>
            <p:ph type="ctrTitle"/>
          </p:nvPr>
        </p:nvSpPr>
        <p:spPr>
          <a:xfrm>
            <a:off x="1904055" y="848147"/>
            <a:ext cx="8383890" cy="1033463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Kommunikation ABC</a:t>
            </a:r>
            <a:br>
              <a:rPr lang="sv-SE" sz="5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sv-SE" sz="31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Reflektionsmaterial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88DC7A99-829E-A9C1-CAF4-9E2B25EC2C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2339189" y="2083401"/>
            <a:ext cx="7513622" cy="3612677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Nu har ni möjlighet att fortsätta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arbetet med att utveckla kommunikationen och skapa personcentrerade möten vid demenssjukdom.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Ladda ner presentationen och textstödet. I textstödet finns reflektionsfrågor samt sidhänvisningar till boken </a:t>
            </a: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Kommunikation ABC – Om personcentrerade möten vid demenssjukdom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Arbeta gärna tillsammans med era kollegor. 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När ni reflekterar och diskuterar tillsammans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sätter ni ord på den tysta kunskapen om vad som fungerar bäst i mötet med personer med demenssjukdom.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Avsätt gärna flera tillfällen för att gå igenom materialet.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Lycka till!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FC41DAE-3474-CE2B-7171-14F52A2B9D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-226337" y="6410086"/>
            <a:ext cx="7359713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88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EE342-E883-EB15-C9C9-061EDFA83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Att nå fram i kommunikationen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C3A2222-B8A2-9196-9CE9-9318F8C964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4" y="1425433"/>
            <a:ext cx="4848225" cy="48482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8E50571-FE5D-2F21-124A-0DE58A4E94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69" y="1697725"/>
            <a:ext cx="4303643" cy="4303643"/>
          </a:xfrm>
          <a:prstGeom prst="rect">
            <a:avLst/>
          </a:prstGeom>
        </p:spPr>
      </p:pic>
      <p:pic>
        <p:nvPicPr>
          <p:cNvPr id="4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03593B5B-0A7F-DA08-4B3B-438E86581F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DC8B88F1-9A50-73C0-0490-D370670FB4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46878" y="5260495"/>
            <a:ext cx="727756" cy="815338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sidfot 1">
            <a:extLst>
              <a:ext uri="{FF2B5EF4-FFF2-40B4-BE49-F238E27FC236}">
                <a16:creationId xmlns:a16="http://schemas.microsoft.com/office/drawing/2014/main" id="{5570AC37-1D21-E901-06D8-D37A26C36B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50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C3A2222-B8A2-9196-9CE9-9318F8C964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8" y="3503831"/>
            <a:ext cx="2810101" cy="2810101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8E50571-FE5D-2F21-124A-0DE58A4E94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16703" r="16536" b="31747"/>
          <a:stretch/>
        </p:blipFill>
        <p:spPr>
          <a:xfrm>
            <a:off x="3160142" y="1016313"/>
            <a:ext cx="6363065" cy="529761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B6F9538-8889-193E-DBC0-18C5663518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80" y="1858135"/>
            <a:ext cx="1135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Hur tänker ni kring kommunikationen med en person som är i så här sen fas?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E991B652-E4F8-63EF-A8A0-F2FE471C84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946000" y="4011874"/>
            <a:ext cx="1560004" cy="158921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C39ECFB5-A5B2-4BB2-D92A-906F0F6943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924555" y="4011874"/>
            <a:ext cx="1556845" cy="158921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6BD9AAD1-20FF-3C9B-4994-C2B20B1E5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24" name="Ellips 23">
            <a:extLst>
              <a:ext uri="{FF2B5EF4-FFF2-40B4-BE49-F238E27FC236}">
                <a16:creationId xmlns:a16="http://schemas.microsoft.com/office/drawing/2014/main" id="{EEC650C3-AE51-567B-34DC-7552245CE6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46878" y="5260495"/>
            <a:ext cx="727756" cy="815338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ubrik 1">
            <a:extLst>
              <a:ext uri="{FF2B5EF4-FFF2-40B4-BE49-F238E27FC236}">
                <a16:creationId xmlns:a16="http://schemas.microsoft.com/office/drawing/2014/main" id="{CBC44CB8-15CC-3824-3909-E80B892758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65526" y="425899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Bikupa</a:t>
            </a:r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96DBFBDD-C19D-B01F-E064-E829E4922B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201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Vardagskommunikation</a:t>
            </a:r>
          </a:p>
        </p:txBody>
      </p:sp>
      <p:pic>
        <p:nvPicPr>
          <p:cNvPr id="5" name="Platshållare för innehåll 4" descr="En bild som visar rita, skiss, Barnkonst, illustration&#10;&#10;Automatiskt genererad beskrivning">
            <a:extLst>
              <a:ext uri="{FF2B5EF4-FFF2-40B4-BE49-F238E27FC236}">
                <a16:creationId xmlns:a16="http://schemas.microsoft.com/office/drawing/2014/main" id="{D24882EC-0D47-798B-1423-A5DA59F70D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28738"/>
            <a:ext cx="4848225" cy="4848225"/>
          </a:xfrm>
        </p:spPr>
      </p:pic>
      <p:pic>
        <p:nvPicPr>
          <p:cNvPr id="6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EF5A8196-3170-2E85-CEA4-6537953DF4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6C346491-E7FE-15C0-8225-58A7C6BE5D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87524" y="5260495"/>
            <a:ext cx="727756" cy="815338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D3E11323-49EC-73C1-FCBC-4BD0A0EE9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68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F1EF9-1857-0C8D-8FB8-448F6A8EE7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489880" y="749928"/>
            <a:ext cx="9940484" cy="719396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FF0000"/>
                </a:solidFill>
                <a:cs typeface="Calibri Light"/>
              </a:rPr>
              <a:t>Bristande kommunikation kan orsaka BPSD-symptom</a:t>
            </a:r>
          </a:p>
        </p:txBody>
      </p:sp>
      <p:pic>
        <p:nvPicPr>
          <p:cNvPr id="5" name="Platshållare för innehåll 4" descr="En bild som visar Människoansikte, klädsel, person, sitter&#10;&#10;Automatiskt genererad beskrivning">
            <a:extLst>
              <a:ext uri="{FF2B5EF4-FFF2-40B4-BE49-F238E27FC236}">
                <a16:creationId xmlns:a16="http://schemas.microsoft.com/office/drawing/2014/main" id="{ED5CB039-B2F3-CD9C-FCB0-BEEB100CF5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28" y="1469324"/>
            <a:ext cx="7268788" cy="4848225"/>
          </a:xfrm>
        </p:spPr>
      </p:pic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F8C921C1-F6E6-64B7-8A71-083E14855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91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Diskutera</a:t>
            </a:r>
          </a:p>
        </p:txBody>
      </p:sp>
      <p:sp>
        <p:nvSpPr>
          <p:cNvPr id="3" name="Platshållare för innehåll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Har du varit med om att missförstånd i kommunikationen har lett till ilska eller frustration? Hur gjorde du då?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AB4E1E48-74D9-098A-48C5-7F43B91266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2" y="2947613"/>
            <a:ext cx="2995988" cy="2995988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F946D27-AFC9-A1ED-365C-ACBD2A1043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94" y="2379577"/>
            <a:ext cx="3342352" cy="3342352"/>
          </a:xfrm>
          <a:prstGeom prst="rect">
            <a:avLst/>
          </a:prstGeom>
        </p:spPr>
      </p:pic>
      <p:pic>
        <p:nvPicPr>
          <p:cNvPr id="6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B66EDB5E-D3A1-1EC5-9CEA-BE59200699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B7BE92C-DC42-3372-407C-41C121951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87524" y="5260495"/>
            <a:ext cx="727756" cy="815338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CC332D6D-ED89-0297-B187-906A39F4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61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31FBA-BE40-610E-9385-33C45B19B0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9852" y="296140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Vikten av kommunikation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3A70390-F478-76BD-E78C-C9C5E02439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9885" y="3105834"/>
            <a:ext cx="581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Titta gärna på filmerna ”Förflyttningar vid demenssjukdom” </a:t>
            </a:r>
          </a:p>
          <a:p>
            <a:pPr algn="ctr"/>
            <a:r>
              <a:rPr lang="sv-SE" dirty="0"/>
              <a:t>som finns länkade på Svenskt Demenscentrums hemsida.</a:t>
            </a:r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1A02EBC1-C3FF-6E87-A62E-DE7069ED08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282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467E6AF2-4FE9-EEB6-F887-F23C975135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1EB05CE8-6C31-A951-982A-9B07478FA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493" y="5192486"/>
            <a:ext cx="727756" cy="883347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Platshållare för innehåll 4">
            <a:extLst>
              <a:ext uri="{FF2B5EF4-FFF2-40B4-BE49-F238E27FC236}">
                <a16:creationId xmlns:a16="http://schemas.microsoft.com/office/drawing/2014/main" id="{55BDBF71-417B-2133-31F4-7B5F60FFE9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28738"/>
            <a:ext cx="4848225" cy="4848225"/>
          </a:xfrm>
        </p:spPr>
      </p:pic>
      <p:sp>
        <p:nvSpPr>
          <p:cNvPr id="3" name="Platshållare för sidfot 1">
            <a:extLst>
              <a:ext uri="{FF2B5EF4-FFF2-40B4-BE49-F238E27FC236}">
                <a16:creationId xmlns:a16="http://schemas.microsoft.com/office/drawing/2014/main" id="{E58E6C3B-FAFC-DB55-489D-1ABACD4D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900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FEE3C-CA8D-B391-6340-0E4523E512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9851" y="259926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Sätta ord på tyst kunskap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7DB0DC1-1719-1AE3-4710-2C0E8B4837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9581" y="1329480"/>
            <a:ext cx="4852837" cy="4846740"/>
          </a:xfrm>
          <a:prstGeom prst="rect">
            <a:avLst/>
          </a:prstGeom>
        </p:spPr>
      </p:pic>
      <p:pic>
        <p:nvPicPr>
          <p:cNvPr id="4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647DDF44-FFA6-0CC9-79A7-4D1CC9FF43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2A181394-1A1D-3457-CD99-7F92625AFC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689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FEE3C-CA8D-B391-6340-0E4523E512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9851" y="318785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Diskutera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1D0D8-07CC-D20A-F48A-700D530228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Dokumentera kunskap - hur förmedlar ni er kunskap till era kollegor som inte har samma kunskap/erfarenhet?</a:t>
            </a:r>
          </a:p>
        </p:txBody>
      </p:sp>
      <p:pic>
        <p:nvPicPr>
          <p:cNvPr id="4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647DDF44-FFA6-0CC9-79A7-4D1CC9FF43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93" y="4738255"/>
            <a:ext cx="1859819" cy="18598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810843-8B5A-4B2B-45A9-2003D13C6E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121" y="2824680"/>
            <a:ext cx="3067757" cy="3063903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A82EFC21-F7C6-3237-F6E0-2C94C39DA7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79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8B88C2C3-D883-71ED-600D-FF5294D283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56020" y="1161534"/>
            <a:ext cx="4554501" cy="3037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Svenskt  Demenscentrum, Centrum för demensforskning vid Linköpings universitet och Demensförbundet </a:t>
            </a:r>
          </a:p>
          <a:p>
            <a:r>
              <a:rPr lang="sv-SE" sz="1600" dirty="0"/>
              <a:t>Medel från Allmänna Arvsfonden</a:t>
            </a:r>
            <a:endParaRPr lang="sv-SE" sz="1600" dirty="0">
              <a:cs typeface="Calibri" panose="020F0502020204030204"/>
            </a:endParaRPr>
          </a:p>
          <a:p>
            <a:r>
              <a:rPr lang="sv-SE" sz="1600" dirty="0"/>
              <a:t>Avgiftsfri</a:t>
            </a:r>
          </a:p>
          <a:p>
            <a:r>
              <a:rPr lang="sv-SE" sz="1600" dirty="0"/>
              <a:t>Inga förkunskaper</a:t>
            </a:r>
          </a:p>
          <a:p>
            <a:r>
              <a:rPr lang="sv-SE" sz="1600" dirty="0"/>
              <a:t>Svenskt Demenscentrums utbildningsportal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>
              <a:cs typeface="Calibri" panose="020F0502020204030204"/>
            </a:endParaRP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4345142-57D9-ABD5-47CA-B85A1CA13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90" y="5897869"/>
            <a:ext cx="1805262" cy="435149"/>
          </a:xfrm>
          <a:prstGeom prst="rect">
            <a:avLst/>
          </a:prstGeom>
        </p:spPr>
      </p:pic>
      <p:pic>
        <p:nvPicPr>
          <p:cNvPr id="7" name="Bildobjekt 6" descr="En bild som visar person, inomhus, personer&#10;&#10;Automatiskt genererad beskrivning">
            <a:extLst>
              <a:ext uri="{FF2B5EF4-FFF2-40B4-BE49-F238E27FC236}">
                <a16:creationId xmlns:a16="http://schemas.microsoft.com/office/drawing/2014/main" id="{33A93CEF-C812-06DB-1C66-77E28C3BC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3544" r="10232" b="14913"/>
          <a:stretch/>
        </p:blipFill>
        <p:spPr>
          <a:xfrm>
            <a:off x="1770868" y="991418"/>
            <a:ext cx="3415607" cy="4906451"/>
          </a:xfrm>
          <a:prstGeom prst="rect">
            <a:avLst/>
          </a:prstGeom>
        </p:spPr>
      </p:pic>
      <p:pic>
        <p:nvPicPr>
          <p:cNvPr id="8" name="Bildobjekt 7" descr="En bild som visar person, inomhus, fönster, person&#10;&#10;Automatiskt genererad beskrivning">
            <a:extLst>
              <a:ext uri="{FF2B5EF4-FFF2-40B4-BE49-F238E27FC236}">
                <a16:creationId xmlns:a16="http://schemas.microsoft.com/office/drawing/2014/main" id="{64894738-D84D-2A2E-E9D4-CE239BE567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5276" r="37987"/>
          <a:stretch/>
        </p:blipFill>
        <p:spPr>
          <a:xfrm>
            <a:off x="1770868" y="960131"/>
            <a:ext cx="3415607" cy="490645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5E0B2F9-8A6B-8461-C297-D7DCEE80B9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9461" y="715617"/>
            <a:ext cx="192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Webbutbildningen</a:t>
            </a:r>
          </a:p>
        </p:txBody>
      </p:sp>
      <p:sp>
        <p:nvSpPr>
          <p:cNvPr id="3" name="Platshållare för sidfot 1">
            <a:extLst>
              <a:ext uri="{FF2B5EF4-FFF2-40B4-BE49-F238E27FC236}">
                <a16:creationId xmlns:a16="http://schemas.microsoft.com/office/drawing/2014/main" id="{2AA12F6B-D89D-75DC-8AD2-B65399FB7E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47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4345142-57D9-ABD5-47CA-B85A1CA13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90" y="5897869"/>
            <a:ext cx="1805262" cy="435149"/>
          </a:xfrm>
          <a:prstGeom prst="rect">
            <a:avLst/>
          </a:prstGeom>
        </p:spPr>
      </p:pic>
      <p:sp>
        <p:nvSpPr>
          <p:cNvPr id="8" name="Rubrik 8">
            <a:extLst>
              <a:ext uri="{FF2B5EF4-FFF2-40B4-BE49-F238E27FC236}">
                <a16:creationId xmlns:a16="http://schemas.microsoft.com/office/drawing/2014/main" id="{562134B1-4C87-EFD2-4031-6D5187098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904055" y="399102"/>
            <a:ext cx="8383890" cy="1033463"/>
          </a:xfrm>
        </p:spPr>
        <p:txBody>
          <a:bodyPr>
            <a:normAutofit/>
          </a:bodyPr>
          <a:lstStyle/>
          <a:p>
            <a:r>
              <a:rPr lang="sv-SE" sz="5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Kommunikation ABC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88DC7A99-829E-A9C1-CAF4-9E2B25EC2C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0" y="1432565"/>
            <a:ext cx="12192000" cy="1655762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Ett utbildningspaket om personcentrerade möten vid demenssjukdom</a:t>
            </a:r>
          </a:p>
        </p:txBody>
      </p:sp>
      <p:pic>
        <p:nvPicPr>
          <p:cNvPr id="3" name="Bildobjekt 2" descr="En bild som visar person, inomhus, personer&#10;&#10;Automatiskt genererad beskrivning">
            <a:extLst>
              <a:ext uri="{FF2B5EF4-FFF2-40B4-BE49-F238E27FC236}">
                <a16:creationId xmlns:a16="http://schemas.microsoft.com/office/drawing/2014/main" id="{B68374C7-2CE4-FD51-396E-1261EB124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05" r="223"/>
          <a:stretch/>
        </p:blipFill>
        <p:spPr>
          <a:xfrm>
            <a:off x="3455134" y="2210246"/>
            <a:ext cx="1077419" cy="136616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B087288-3144-6F8E-2F03-042DA77637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14" y="6009852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" panose="02000503000000020004" pitchFamily="2" charset="0"/>
              </a:rPr>
              <a:t>Illustrationer: Mathias Ala-Kojola</a:t>
            </a:r>
          </a:p>
          <a:p>
            <a:r>
              <a:rPr lang="sv-SE" dirty="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" panose="02000503000000020004" pitchFamily="2" charset="0"/>
              </a:rPr>
              <a:t>Foto: </a:t>
            </a:r>
            <a:r>
              <a:rPr lang="sv-SE" dirty="0" err="1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" panose="02000503000000020004" pitchFamily="2" charset="0"/>
              </a:rPr>
              <a:t>Yanan</a:t>
            </a:r>
            <a:r>
              <a:rPr lang="sv-SE" dirty="0">
                <a:latin typeface="Helvetica Neue UltraLight" panose="02000206000000020004" pitchFamily="2" charset="0"/>
                <a:ea typeface="Helvetica Neue UltraLight" panose="02000206000000020004" pitchFamily="2" charset="0"/>
                <a:cs typeface="Helvetica Neue" panose="02000503000000020004" pitchFamily="2" charset="0"/>
              </a:rPr>
              <a:t> Li </a:t>
            </a:r>
          </a:p>
        </p:txBody>
      </p:sp>
      <p:pic>
        <p:nvPicPr>
          <p:cNvPr id="4" name="Bildobjekt 3" descr="En bild som visar person, inomhus, personer&#10;&#10;Automatiskt genererad beskrivning">
            <a:extLst>
              <a:ext uri="{FF2B5EF4-FFF2-40B4-BE49-F238E27FC236}">
                <a16:creationId xmlns:a16="http://schemas.microsoft.com/office/drawing/2014/main" id="{31A35DC5-F40F-5686-8251-654F49FEC0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05" r="223"/>
          <a:stretch/>
        </p:blipFill>
        <p:spPr>
          <a:xfrm>
            <a:off x="7392521" y="2154253"/>
            <a:ext cx="1077419" cy="1366163"/>
          </a:xfrm>
          <a:prstGeom prst="rect">
            <a:avLst/>
          </a:prstGeom>
        </p:spPr>
      </p:pic>
      <p:pic>
        <p:nvPicPr>
          <p:cNvPr id="5" name="Bildobjekt 4" descr="En bild som visar person, inomhus, personer&#10;&#10;Automatiskt genererad beskrivning">
            <a:extLst>
              <a:ext uri="{FF2B5EF4-FFF2-40B4-BE49-F238E27FC236}">
                <a16:creationId xmlns:a16="http://schemas.microsoft.com/office/drawing/2014/main" id="{9E2F2526-0C8B-5DB1-4A03-97B023FA7B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05" r="223"/>
          <a:stretch/>
        </p:blipFill>
        <p:spPr>
          <a:xfrm>
            <a:off x="5557290" y="4357700"/>
            <a:ext cx="1077419" cy="136616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16EE2BD-1B7D-35DF-9686-85B9DA2D95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6720" y="3800262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Webbutbildning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CFA91BA-5933-E3EA-F590-5B642BE7B1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553" y="5930777"/>
            <a:ext cx="310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Filmer som underlag för samtal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EAFB397-F85D-DB4C-8B15-790092251E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3368" y="37490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Bok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0252DEE-98FB-D6F9-EA84-7A6975B139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2806950" y="6401321"/>
            <a:ext cx="6578097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83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56283F3-2DC7-54E2-077E-9C4AB5E3B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90" y="5897869"/>
            <a:ext cx="1805262" cy="435149"/>
          </a:xfrm>
          <a:prstGeom prst="rect">
            <a:avLst/>
          </a:prstGeom>
        </p:spPr>
      </p:pic>
      <p:pic>
        <p:nvPicPr>
          <p:cNvPr id="8" name="Bildobjekt 7" descr="En bild som visar person, sitter, person, inomhus&#10;&#10;Automatiskt genererad beskrivning">
            <a:extLst>
              <a:ext uri="{FF2B5EF4-FFF2-40B4-BE49-F238E27FC236}">
                <a16:creationId xmlns:a16="http://schemas.microsoft.com/office/drawing/2014/main" id="{3FF44C9C-DADB-4115-2566-835862EACD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45" y="1022706"/>
            <a:ext cx="3248933" cy="48751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C0021A7-7FAC-557C-5E6D-D5CD151694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8537" y="5183009"/>
            <a:ext cx="351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Filmer som kommunikationsverktyg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B63753-9DBD-05A7-B993-64F7D5860A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0807" y="471508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Fördjupande bok</a:t>
            </a: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B3B3E414-3CFE-1D64-19FE-16E8666A2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2354" y="1022706"/>
            <a:ext cx="4554501" cy="3037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Webbutbildning</a:t>
            </a:r>
          </a:p>
          <a:p>
            <a:r>
              <a:rPr lang="sv-SE" sz="1600" dirty="0"/>
              <a:t>Nio kapitel, film och reflektion</a:t>
            </a:r>
          </a:p>
          <a:p>
            <a:r>
              <a:rPr lang="sv-SE" sz="1600" dirty="0"/>
              <a:t>Kapitel 1-3 </a:t>
            </a:r>
          </a:p>
          <a:p>
            <a:pPr lvl="1"/>
            <a:r>
              <a:rPr lang="sv-SE" sz="1600" dirty="0"/>
              <a:t>Gun, Hasse och Annemarie berättar hur det är att leva med en demenssjukdom</a:t>
            </a:r>
          </a:p>
          <a:p>
            <a:r>
              <a:rPr lang="sv-SE" sz="1600" dirty="0"/>
              <a:t>Kapitel 4-8 </a:t>
            </a:r>
          </a:p>
          <a:p>
            <a:pPr lvl="1"/>
            <a:r>
              <a:rPr lang="sv-SE" sz="1600" dirty="0"/>
              <a:t>hur vi kan stötta en person som lever med demenssjukdom att få säga, göra och vara den hen vill vara.</a:t>
            </a:r>
          </a:p>
          <a:p>
            <a:r>
              <a:rPr lang="sv-SE" sz="1600" dirty="0"/>
              <a:t>Kapitel 9. Summering</a:t>
            </a:r>
          </a:p>
          <a:p>
            <a:r>
              <a:rPr lang="sv-SE" sz="1600" dirty="0"/>
              <a:t>Test och diplom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FD4084A-CCC7-E386-9642-2E042A1887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67939" y="554780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Utbildningspaketet</a:t>
            </a:r>
          </a:p>
        </p:txBody>
      </p:sp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E709E7E3-D982-BB32-5456-5456CAEBCD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4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a, skiss, Linjekonst, clipart&#10;&#10;Automatiskt genererad beskrivning">
            <a:extLst>
              <a:ext uri="{FF2B5EF4-FFF2-40B4-BE49-F238E27FC236}">
                <a16:creationId xmlns:a16="http://schemas.microsoft.com/office/drawing/2014/main" id="{9E776283-3EDF-F5BB-3454-5FF1E0A44C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79" y="1928192"/>
            <a:ext cx="3826565" cy="3826565"/>
          </a:xfrm>
          <a:prstGeom prst="rect">
            <a:avLst/>
          </a:prstGeom>
        </p:spPr>
      </p:pic>
      <p:pic>
        <p:nvPicPr>
          <p:cNvPr id="6" name="Platshållare för innehåll 4" descr="En bild som visar rita, skiss, Linjekonst, clipart&#10;&#10;Automatiskt genererad beskrivning">
            <a:extLst>
              <a:ext uri="{FF2B5EF4-FFF2-40B4-BE49-F238E27FC236}">
                <a16:creationId xmlns:a16="http://schemas.microsoft.com/office/drawing/2014/main" id="{BEF8562E-FB34-4C3C-DC95-98702218E4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8" y="1676003"/>
            <a:ext cx="4154141" cy="415414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5FBCE5F-C832-2B87-41CA-F9C42E641C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9898" y="718522"/>
            <a:ext cx="6852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Kommunikation är samarbete</a:t>
            </a:r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89662CF-5A2F-8891-8D96-F7AB055D3A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1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9852" y="679393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Annemarie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348941B-06AF-6E0A-3647-C93F475260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67033" y="2860492"/>
            <a:ext cx="485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Se gärna filmerna på Gun, Hasse och Annemarie i </a:t>
            </a:r>
          </a:p>
          <a:p>
            <a:pPr algn="ctr"/>
            <a:r>
              <a:rPr lang="sv-SE" dirty="0"/>
              <a:t>utbildningen </a:t>
            </a:r>
            <a:r>
              <a:rPr lang="sv-SE" i="1" dirty="0"/>
              <a:t>Kommunikation ABC</a:t>
            </a:r>
          </a:p>
        </p:txBody>
      </p:sp>
      <p:sp>
        <p:nvSpPr>
          <p:cNvPr id="5" name="Platshållare för sidfot 1">
            <a:extLst>
              <a:ext uri="{FF2B5EF4-FFF2-40B4-BE49-F238E27FC236}">
                <a16:creationId xmlns:a16="http://schemas.microsoft.com/office/drawing/2014/main" id="{072A9B02-F54C-F369-4F77-AA4C841574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2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8EA30-7087-2BA7-7EB0-6D71B20169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912340" y="641270"/>
            <a:ext cx="9552296" cy="719396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FF0000"/>
                </a:solidFill>
              </a:rPr>
              <a:t>Utan kommunikation slutar jag att vara en person</a:t>
            </a:r>
          </a:p>
        </p:txBody>
      </p:sp>
      <p:pic>
        <p:nvPicPr>
          <p:cNvPr id="7" name="Platshållare för innehåll 6" descr="En bild som visar rita, skiss, Linjekonst, clipart&#10;&#10;Automatiskt genererad beskrivning">
            <a:extLst>
              <a:ext uri="{FF2B5EF4-FFF2-40B4-BE49-F238E27FC236}">
                <a16:creationId xmlns:a16="http://schemas.microsoft.com/office/drawing/2014/main" id="{BE384B8B-1954-475B-5C65-04EAFD272D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63" y="1499594"/>
            <a:ext cx="4848225" cy="4848225"/>
          </a:xfrm>
        </p:spPr>
      </p:pic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id="{9B87662C-FD40-F87B-5610-A67DAB405A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290918"/>
            <a:ext cx="4848225" cy="4848225"/>
          </a:xfrm>
          <a:prstGeom prst="rect">
            <a:avLst/>
          </a:prstGeom>
        </p:spPr>
      </p:pic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0EE148D5-7AFB-B15E-37EF-816207F769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513122" y="6395760"/>
            <a:ext cx="5165756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1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92125" y="667332"/>
            <a:ext cx="9552296" cy="719396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Gun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B30AD1E-8D0F-C062-FF02-D7EDDC0C48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67033" y="2782669"/>
            <a:ext cx="485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Se gärna filmerna på Gun, Hasse och Annemarie i </a:t>
            </a:r>
          </a:p>
          <a:p>
            <a:pPr algn="ctr"/>
            <a:r>
              <a:rPr lang="sv-SE" dirty="0"/>
              <a:t>utbildningen </a:t>
            </a:r>
            <a:r>
              <a:rPr lang="sv-SE" i="1" dirty="0"/>
              <a:t>Kommunikation ABC</a:t>
            </a:r>
          </a:p>
        </p:txBody>
      </p:sp>
      <p:sp>
        <p:nvSpPr>
          <p:cNvPr id="5" name="Platshållare för sidfot 1">
            <a:extLst>
              <a:ext uri="{FF2B5EF4-FFF2-40B4-BE49-F238E27FC236}">
                <a16:creationId xmlns:a16="http://schemas.microsoft.com/office/drawing/2014/main" id="{4BF2F247-410C-930A-328D-25E2A78B72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9830" y="6397115"/>
            <a:ext cx="577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Malin Jönsson Svenskt Demenscentrum, Lotta Olofsson Demensförbundet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86381AC-EE65-2463-917C-7259BDB9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51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kiss, rita, tecknad serie&#10;&#10;Automatiskt genererad beskrivning">
            <a:extLst>
              <a:ext uri="{FF2B5EF4-FFF2-40B4-BE49-F238E27FC236}">
                <a16:creationId xmlns:a16="http://schemas.microsoft.com/office/drawing/2014/main" id="{5169B127-F6E5-8091-7B58-81742E18CB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4" y="1328739"/>
            <a:ext cx="4682898" cy="4682898"/>
          </a:xfr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F9032D8-0614-E75C-06D2-BED13B3845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1493550"/>
            <a:ext cx="10515600" cy="61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Säga, göra och vara den man vill vara under hela sjukdomsförloppet</a:t>
            </a:r>
          </a:p>
        </p:txBody>
      </p:sp>
      <p:sp>
        <p:nvSpPr>
          <p:cNvPr id="3" name="Platshållare för sidfot 1">
            <a:extLst>
              <a:ext uri="{FF2B5EF4-FFF2-40B4-BE49-F238E27FC236}">
                <a16:creationId xmlns:a16="http://schemas.microsoft.com/office/drawing/2014/main" id="{E8EC78F9-2201-43C4-5410-6F76F123FD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1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73A8AA04-3E5E-14CD-7121-FC9BEF3F9E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28" y="720724"/>
            <a:ext cx="5752889" cy="5752889"/>
          </a:xfrm>
        </p:spPr>
      </p:pic>
      <p:sp>
        <p:nvSpPr>
          <p:cNvPr id="3" name="Platshållare för sidfot 1">
            <a:extLst>
              <a:ext uri="{FF2B5EF4-FFF2-40B4-BE49-F238E27FC236}">
                <a16:creationId xmlns:a16="http://schemas.microsoft.com/office/drawing/2014/main" id="{597A12A2-3B3A-4DA2-4FA1-496DAE1D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95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Sjukdomens olika faser</a:t>
            </a:r>
          </a:p>
        </p:txBody>
      </p:sp>
      <p:sp>
        <p:nvSpPr>
          <p:cNvPr id="3" name="Platshållare för innehåll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Tidig demenssjukdom</a:t>
            </a:r>
          </a:p>
          <a:p>
            <a:r>
              <a:rPr lang="sv-SE" dirty="0">
                <a:solidFill>
                  <a:srgbClr val="FF0000"/>
                </a:solidFill>
              </a:rPr>
              <a:t>Måttlig demenssjukdom</a:t>
            </a:r>
          </a:p>
          <a:p>
            <a:r>
              <a:rPr lang="sv-SE" dirty="0">
                <a:solidFill>
                  <a:srgbClr val="FF0000"/>
                </a:solidFill>
              </a:rPr>
              <a:t>Svår demenssjukdom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 descr="En bild som visar rita, tecknad serie, skiss, illustration&#10;&#10;Automatiskt genererad beskrivning">
            <a:extLst>
              <a:ext uri="{FF2B5EF4-FFF2-40B4-BE49-F238E27FC236}">
                <a16:creationId xmlns:a16="http://schemas.microsoft.com/office/drawing/2014/main" id="{203B2178-D79E-7233-B1CE-53D8B30826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9216" r="-1858" b="27409"/>
          <a:stretch/>
        </p:blipFill>
        <p:spPr>
          <a:xfrm>
            <a:off x="2497777" y="3127617"/>
            <a:ext cx="7030192" cy="3049346"/>
          </a:xfrm>
          <a:prstGeom prst="rect">
            <a:avLst/>
          </a:prstGeom>
        </p:spPr>
      </p:pic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73BDF0FE-0CC7-7B89-63C7-BC39AA47A6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209830" y="6397115"/>
            <a:ext cx="5772339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7998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SD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SDC" id="{F70CB85D-36B1-4AB7-B098-8FA1B3F9156B}" vid="{60D7B25C-B3F6-43AF-9D64-A688B8E166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379</Words>
  <Application>Microsoft Macintosh PowerPoint</Application>
  <PresentationFormat>Bredbild</PresentationFormat>
  <Paragraphs>96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 Condensed</vt:lpstr>
      <vt:lpstr>Helvetica Neue Thin</vt:lpstr>
      <vt:lpstr>Helvetica Neue UltraLight</vt:lpstr>
      <vt:lpstr>TemaSDC</vt:lpstr>
      <vt:lpstr>Kommunikation ABC Reflektionsmaterial</vt:lpstr>
      <vt:lpstr>Kommunikation ABC</vt:lpstr>
      <vt:lpstr>PowerPoint-presentation</vt:lpstr>
      <vt:lpstr>Annemarie</vt:lpstr>
      <vt:lpstr>Utan kommunikation slutar jag att vara en person</vt:lpstr>
      <vt:lpstr>Gun</vt:lpstr>
      <vt:lpstr>PowerPoint-presentation</vt:lpstr>
      <vt:lpstr>PowerPoint-presentation</vt:lpstr>
      <vt:lpstr>Sjukdomens olika faser</vt:lpstr>
      <vt:lpstr>Att nå fram i kommunikationen</vt:lpstr>
      <vt:lpstr>Bikupa</vt:lpstr>
      <vt:lpstr>Vardagskommunikation</vt:lpstr>
      <vt:lpstr>Bristande kommunikation kan orsaka BPSD-symptom</vt:lpstr>
      <vt:lpstr>Diskutera</vt:lpstr>
      <vt:lpstr>Vikten av kommunikation</vt:lpstr>
      <vt:lpstr>PowerPoint-presentation</vt:lpstr>
      <vt:lpstr>Sätta ord på tyst kunskap</vt:lpstr>
      <vt:lpstr>Diskutera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 ABC</dc:title>
  <dc:creator>Charlotta Olofsson</dc:creator>
  <cp:lastModifiedBy>Malin Jönsson</cp:lastModifiedBy>
  <cp:revision>119</cp:revision>
  <cp:lastPrinted>2024-01-18T08:23:03Z</cp:lastPrinted>
  <dcterms:modified xsi:type="dcterms:W3CDTF">2024-05-20T09:24:40Z</dcterms:modified>
</cp:coreProperties>
</file>